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0" r:id="rId3"/>
  </p:sldIdLst>
  <p:sldSz cx="9144000" cy="6858000" type="screen4x3"/>
  <p:notesSz cx="6797675" cy="9926638"/>
  <p:defaultText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83810A-DC3E-460D-983B-EC5C74D9DE18}" v="1" dt="2024-02-09T11:11:11.51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84" d="100"/>
          <a:sy n="84" d="100"/>
        </p:scale>
        <p:origin x="1862" y="67"/>
      </p:cViewPr>
      <p:guideLst>
        <p:guide orient="horz" pos="2160"/>
        <p:guide pos="2880"/>
      </p:guideLst>
    </p:cSldViewPr>
  </p:slideViewPr>
  <p:notesTextViewPr>
    <p:cViewPr>
      <p:scale>
        <a:sx n="1" d="1"/>
        <a:sy n="1" d="1"/>
      </p:scale>
      <p:origin x="0" y="0"/>
    </p:cViewPr>
  </p:notesTextViewPr>
  <p:sorterViewPr>
    <p:cViewPr>
      <p:scale>
        <a:sx n="190" d="100"/>
        <a:sy n="190" d="100"/>
      </p:scale>
      <p:origin x="0" y="10272"/>
    </p:cViewPr>
  </p:sorter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indy Sofia Santos Alves Ribeiro Sabença" userId="4d85a9ed-ff2b-4113-84e7-c302e4596a27" providerId="ADAL" clId="{5283810A-DC3E-460D-983B-EC5C74D9DE18}"/>
    <pc:docChg chg="undo redo custSel addSld delSld modSld">
      <pc:chgData name="Cindy Sofia Santos Alves Ribeiro Sabença" userId="4d85a9ed-ff2b-4113-84e7-c302e4596a27" providerId="ADAL" clId="{5283810A-DC3E-460D-983B-EC5C74D9DE18}" dt="2024-02-09T11:49:20.113" v="263" actId="403"/>
      <pc:docMkLst>
        <pc:docMk/>
      </pc:docMkLst>
      <pc:sldChg chg="modSp mod">
        <pc:chgData name="Cindy Sofia Santos Alves Ribeiro Sabença" userId="4d85a9ed-ff2b-4113-84e7-c302e4596a27" providerId="ADAL" clId="{5283810A-DC3E-460D-983B-EC5C74D9DE18}" dt="2024-02-05T14:32:25.527" v="188" actId="403"/>
        <pc:sldMkLst>
          <pc:docMk/>
          <pc:sldMk cId="1394319828" sldId="259"/>
        </pc:sldMkLst>
        <pc:spChg chg="mod">
          <ac:chgData name="Cindy Sofia Santos Alves Ribeiro Sabença" userId="4d85a9ed-ff2b-4113-84e7-c302e4596a27" providerId="ADAL" clId="{5283810A-DC3E-460D-983B-EC5C74D9DE18}" dt="2024-02-05T14:32:25.527" v="188" actId="403"/>
          <ac:spMkLst>
            <pc:docMk/>
            <pc:sldMk cId="1394319828" sldId="259"/>
            <ac:spMk id="2" creationId="{00000000-0000-0000-0000-000000000000}"/>
          </ac:spMkLst>
        </pc:spChg>
      </pc:sldChg>
      <pc:sldChg chg="modSp add mod">
        <pc:chgData name="Cindy Sofia Santos Alves Ribeiro Sabença" userId="4d85a9ed-ff2b-4113-84e7-c302e4596a27" providerId="ADAL" clId="{5283810A-DC3E-460D-983B-EC5C74D9DE18}" dt="2024-02-09T11:49:20.113" v="263" actId="403"/>
        <pc:sldMkLst>
          <pc:docMk/>
          <pc:sldMk cId="1871495860" sldId="260"/>
        </pc:sldMkLst>
        <pc:spChg chg="mod">
          <ac:chgData name="Cindy Sofia Santos Alves Ribeiro Sabença" userId="4d85a9ed-ff2b-4113-84e7-c302e4596a27" providerId="ADAL" clId="{5283810A-DC3E-460D-983B-EC5C74D9DE18}" dt="2024-02-09T11:49:20.113" v="263" actId="403"/>
          <ac:spMkLst>
            <pc:docMk/>
            <pc:sldMk cId="1871495860" sldId="260"/>
            <ac:spMk id="2" creationId="{00000000-0000-0000-0000-000000000000}"/>
          </ac:spMkLst>
        </pc:spChg>
        <pc:spChg chg="mod">
          <ac:chgData name="Cindy Sofia Santos Alves Ribeiro Sabença" userId="4d85a9ed-ff2b-4113-84e7-c302e4596a27" providerId="ADAL" clId="{5283810A-DC3E-460D-983B-EC5C74D9DE18}" dt="2024-02-09T11:43:21.897" v="209" actId="20577"/>
          <ac:spMkLst>
            <pc:docMk/>
            <pc:sldMk cId="1871495860" sldId="260"/>
            <ac:spMk id="4" creationId="{00000000-0000-0000-0000-000000000000}"/>
          </ac:spMkLst>
        </pc:spChg>
      </pc:sldChg>
      <pc:sldChg chg="del">
        <pc:chgData name="Cindy Sofia Santos Alves Ribeiro Sabença" userId="4d85a9ed-ff2b-4113-84e7-c302e4596a27" providerId="ADAL" clId="{5283810A-DC3E-460D-983B-EC5C74D9DE18}" dt="2024-02-09T11:11:07.902" v="189" actId="47"/>
        <pc:sldMkLst>
          <pc:docMk/>
          <pc:sldMk cId="4186666937" sldId="266"/>
        </pc:sldMkLst>
      </pc:sldChg>
      <pc:sldChg chg="del">
        <pc:chgData name="Cindy Sofia Santos Alves Ribeiro Sabença" userId="4d85a9ed-ff2b-4113-84e7-c302e4596a27" providerId="ADAL" clId="{5283810A-DC3E-460D-983B-EC5C74D9DE18}" dt="2024-02-09T11:11:07.902" v="189" actId="47"/>
        <pc:sldMkLst>
          <pc:docMk/>
          <pc:sldMk cId="3096127099" sldId="267"/>
        </pc:sldMkLst>
      </pc:sldChg>
      <pc:sldChg chg="del">
        <pc:chgData name="Cindy Sofia Santos Alves Ribeiro Sabença" userId="4d85a9ed-ff2b-4113-84e7-c302e4596a27" providerId="ADAL" clId="{5283810A-DC3E-460D-983B-EC5C74D9DE18}" dt="2024-02-09T11:11:07.902" v="189" actId="47"/>
        <pc:sldMkLst>
          <pc:docMk/>
          <pc:sldMk cId="4229683390" sldId="268"/>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pt-PT"/>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pt-PT"/>
          </a:p>
        </p:txBody>
      </p:sp>
      <p:sp>
        <p:nvSpPr>
          <p:cNvPr id="4" name="Date Placeholder 3"/>
          <p:cNvSpPr>
            <a:spLocks noGrp="1"/>
          </p:cNvSpPr>
          <p:nvPr>
            <p:ph type="dt" sz="half" idx="10"/>
          </p:nvPr>
        </p:nvSpPr>
        <p:spPr/>
        <p:txBody>
          <a:bodyPr/>
          <a:lstStyle/>
          <a:p>
            <a:fld id="{13080B39-1941-4CF7-AD94-E8A03A544E5E}" type="datetimeFigureOut">
              <a:rPr lang="pt-PT" smtClean="0"/>
              <a:t>09/02/2024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23525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p:cNvSpPr>
            <a:spLocks noGrp="1"/>
          </p:cNvSpPr>
          <p:nvPr>
            <p:ph type="dt" sz="half" idx="10"/>
          </p:nvPr>
        </p:nvSpPr>
        <p:spPr/>
        <p:txBody>
          <a:bodyPr/>
          <a:lstStyle/>
          <a:p>
            <a:fld id="{13080B39-1941-4CF7-AD94-E8A03A544E5E}" type="datetimeFigureOut">
              <a:rPr lang="pt-PT" smtClean="0"/>
              <a:t>09/02/2024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1784509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pt-PT"/>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p:cNvSpPr>
            <a:spLocks noGrp="1"/>
          </p:cNvSpPr>
          <p:nvPr>
            <p:ph type="dt" sz="half" idx="10"/>
          </p:nvPr>
        </p:nvSpPr>
        <p:spPr/>
        <p:txBody>
          <a:bodyPr/>
          <a:lstStyle/>
          <a:p>
            <a:fld id="{13080B39-1941-4CF7-AD94-E8A03A544E5E}" type="datetimeFigureOut">
              <a:rPr lang="pt-PT" smtClean="0"/>
              <a:t>09/02/2024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14090065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p:cNvSpPr>
            <a:spLocks noGrp="1"/>
          </p:cNvSpPr>
          <p:nvPr>
            <p:ph type="dt" sz="half" idx="10"/>
          </p:nvPr>
        </p:nvSpPr>
        <p:spPr/>
        <p:txBody>
          <a:bodyPr/>
          <a:lstStyle/>
          <a:p>
            <a:fld id="{13080B39-1941-4CF7-AD94-E8A03A544E5E}" type="datetimeFigureOut">
              <a:rPr lang="pt-PT" smtClean="0"/>
              <a:t>09/02/2024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1804962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pt-PT"/>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3080B39-1941-4CF7-AD94-E8A03A544E5E}" type="datetimeFigureOut">
              <a:rPr lang="pt-PT" smtClean="0"/>
              <a:t>09/02/2024</a:t>
            </a:fld>
            <a:endParaRPr lang="pt-PT"/>
          </a:p>
        </p:txBody>
      </p:sp>
      <p:sp>
        <p:nvSpPr>
          <p:cNvPr id="5" name="Footer Placeholder 4"/>
          <p:cNvSpPr>
            <a:spLocks noGrp="1"/>
          </p:cNvSpPr>
          <p:nvPr>
            <p:ph type="ftr" sz="quarter" idx="11"/>
          </p:nvPr>
        </p:nvSpPr>
        <p:spPr/>
        <p:txBody>
          <a:bodyPr/>
          <a:lstStyle/>
          <a:p>
            <a:endParaRPr lang="pt-PT"/>
          </a:p>
        </p:txBody>
      </p:sp>
      <p:sp>
        <p:nvSpPr>
          <p:cNvPr id="6" name="Slide Number Placeholder 5"/>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22131458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5" name="Date Placeholder 4"/>
          <p:cNvSpPr>
            <a:spLocks noGrp="1"/>
          </p:cNvSpPr>
          <p:nvPr>
            <p:ph type="dt" sz="half" idx="10"/>
          </p:nvPr>
        </p:nvSpPr>
        <p:spPr/>
        <p:txBody>
          <a:bodyPr/>
          <a:lstStyle/>
          <a:p>
            <a:fld id="{13080B39-1941-4CF7-AD94-E8A03A544E5E}" type="datetimeFigureOut">
              <a:rPr lang="pt-PT" smtClean="0"/>
              <a:t>09/02/2024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3325203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pt-PT"/>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7" name="Date Placeholder 6"/>
          <p:cNvSpPr>
            <a:spLocks noGrp="1"/>
          </p:cNvSpPr>
          <p:nvPr>
            <p:ph type="dt" sz="half" idx="10"/>
          </p:nvPr>
        </p:nvSpPr>
        <p:spPr/>
        <p:txBody>
          <a:bodyPr/>
          <a:lstStyle/>
          <a:p>
            <a:fld id="{13080B39-1941-4CF7-AD94-E8A03A544E5E}" type="datetimeFigureOut">
              <a:rPr lang="pt-PT" smtClean="0"/>
              <a:t>09/02/2024</a:t>
            </a:fld>
            <a:endParaRPr lang="pt-PT"/>
          </a:p>
        </p:txBody>
      </p:sp>
      <p:sp>
        <p:nvSpPr>
          <p:cNvPr id="8" name="Footer Placeholder 7"/>
          <p:cNvSpPr>
            <a:spLocks noGrp="1"/>
          </p:cNvSpPr>
          <p:nvPr>
            <p:ph type="ftr" sz="quarter" idx="11"/>
          </p:nvPr>
        </p:nvSpPr>
        <p:spPr/>
        <p:txBody>
          <a:bodyPr/>
          <a:lstStyle/>
          <a:p>
            <a:endParaRPr lang="pt-PT"/>
          </a:p>
        </p:txBody>
      </p:sp>
      <p:sp>
        <p:nvSpPr>
          <p:cNvPr id="9" name="Slide Number Placeholder 8"/>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1436033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pt-PT"/>
          </a:p>
        </p:txBody>
      </p:sp>
      <p:sp>
        <p:nvSpPr>
          <p:cNvPr id="3" name="Date Placeholder 2"/>
          <p:cNvSpPr>
            <a:spLocks noGrp="1"/>
          </p:cNvSpPr>
          <p:nvPr>
            <p:ph type="dt" sz="half" idx="10"/>
          </p:nvPr>
        </p:nvSpPr>
        <p:spPr/>
        <p:txBody>
          <a:bodyPr/>
          <a:lstStyle/>
          <a:p>
            <a:fld id="{13080B39-1941-4CF7-AD94-E8A03A544E5E}" type="datetimeFigureOut">
              <a:rPr lang="pt-PT" smtClean="0"/>
              <a:t>09/02/2024</a:t>
            </a:fld>
            <a:endParaRPr lang="pt-PT"/>
          </a:p>
        </p:txBody>
      </p:sp>
      <p:sp>
        <p:nvSpPr>
          <p:cNvPr id="4" name="Footer Placeholder 3"/>
          <p:cNvSpPr>
            <a:spLocks noGrp="1"/>
          </p:cNvSpPr>
          <p:nvPr>
            <p:ph type="ftr" sz="quarter" idx="11"/>
          </p:nvPr>
        </p:nvSpPr>
        <p:spPr/>
        <p:txBody>
          <a:bodyPr/>
          <a:lstStyle/>
          <a:p>
            <a:endParaRPr lang="pt-PT"/>
          </a:p>
        </p:txBody>
      </p:sp>
      <p:sp>
        <p:nvSpPr>
          <p:cNvPr id="5" name="Slide Number Placeholder 4"/>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3082888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080B39-1941-4CF7-AD94-E8A03A544E5E}" type="datetimeFigureOut">
              <a:rPr lang="pt-PT" smtClean="0"/>
              <a:t>09/02/2024</a:t>
            </a:fld>
            <a:endParaRPr lang="pt-PT"/>
          </a:p>
        </p:txBody>
      </p:sp>
      <p:sp>
        <p:nvSpPr>
          <p:cNvPr id="3" name="Footer Placeholder 2"/>
          <p:cNvSpPr>
            <a:spLocks noGrp="1"/>
          </p:cNvSpPr>
          <p:nvPr>
            <p:ph type="ftr" sz="quarter" idx="11"/>
          </p:nvPr>
        </p:nvSpPr>
        <p:spPr/>
        <p:txBody>
          <a:bodyPr/>
          <a:lstStyle/>
          <a:p>
            <a:endParaRPr lang="pt-PT"/>
          </a:p>
        </p:txBody>
      </p:sp>
      <p:sp>
        <p:nvSpPr>
          <p:cNvPr id="4" name="Slide Number Placeholder 3"/>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26557296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pt-PT"/>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080B39-1941-4CF7-AD94-E8A03A544E5E}" type="datetimeFigureOut">
              <a:rPr lang="pt-PT" smtClean="0"/>
              <a:t>09/02/2024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29347894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pt-PT"/>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t-PT"/>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3080B39-1941-4CF7-AD94-E8A03A544E5E}" type="datetimeFigureOut">
              <a:rPr lang="pt-PT" smtClean="0"/>
              <a:t>09/02/2024</a:t>
            </a:fld>
            <a:endParaRPr lang="pt-PT"/>
          </a:p>
        </p:txBody>
      </p:sp>
      <p:sp>
        <p:nvSpPr>
          <p:cNvPr id="6" name="Footer Placeholder 5"/>
          <p:cNvSpPr>
            <a:spLocks noGrp="1"/>
          </p:cNvSpPr>
          <p:nvPr>
            <p:ph type="ftr" sz="quarter" idx="11"/>
          </p:nvPr>
        </p:nvSpPr>
        <p:spPr/>
        <p:txBody>
          <a:bodyPr/>
          <a:lstStyle/>
          <a:p>
            <a:endParaRPr lang="pt-PT"/>
          </a:p>
        </p:txBody>
      </p:sp>
      <p:sp>
        <p:nvSpPr>
          <p:cNvPr id="7" name="Slide Number Placeholder 6"/>
          <p:cNvSpPr>
            <a:spLocks noGrp="1"/>
          </p:cNvSpPr>
          <p:nvPr>
            <p:ph type="sldNum" sz="quarter" idx="12"/>
          </p:nvPr>
        </p:nvSpPr>
        <p:spPr/>
        <p:txBody>
          <a:bodyPr/>
          <a:lstStyle/>
          <a:p>
            <a:fld id="{627D9A04-A95A-4CD1-8278-EDF13A7968DD}" type="slidenum">
              <a:rPr lang="pt-PT" smtClean="0"/>
              <a:t>‹#›</a:t>
            </a:fld>
            <a:endParaRPr lang="pt-PT"/>
          </a:p>
        </p:txBody>
      </p:sp>
    </p:spTree>
    <p:extLst>
      <p:ext uri="{BB962C8B-B14F-4D97-AF65-F5344CB8AC3E}">
        <p14:creationId xmlns:p14="http://schemas.microsoft.com/office/powerpoint/2010/main" val="784271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pt-PT"/>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t-PT"/>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3080B39-1941-4CF7-AD94-E8A03A544E5E}" type="datetimeFigureOut">
              <a:rPr lang="pt-PT" smtClean="0"/>
              <a:t>09/02/2024</a:t>
            </a:fld>
            <a:endParaRPr lang="pt-PT"/>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PT"/>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7D9A04-A95A-4CD1-8278-EDF13A7968DD}" type="slidenum">
              <a:rPr lang="pt-PT" smtClean="0"/>
              <a:t>‹#›</a:t>
            </a:fld>
            <a:endParaRPr lang="pt-PT"/>
          </a:p>
        </p:txBody>
      </p:sp>
    </p:spTree>
    <p:extLst>
      <p:ext uri="{BB962C8B-B14F-4D97-AF65-F5344CB8AC3E}">
        <p14:creationId xmlns:p14="http://schemas.microsoft.com/office/powerpoint/2010/main" val="1117703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thenavigatorcompany.com/Projetos/PRR/Projetos-PRR" TargetMode="Externa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recuperarportugal.gov.pt/"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hyperlink" Target="https://www.thenavigatorcompany.com/Projetos/PRR/Projetos-PRR" TargetMode="External"/><Relationship Id="rId2"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www.recuperarportugal.gov.pt/"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rotWithShape="1">
          <a:blip r:embed="rId2"/>
          <a:srcRect b="73519"/>
          <a:stretch/>
        </p:blipFill>
        <p:spPr>
          <a:xfrm>
            <a:off x="5331405" y="5992421"/>
            <a:ext cx="3201035" cy="460915"/>
          </a:xfrm>
          <a:prstGeom prst="rect">
            <a:avLst/>
          </a:prstGeom>
        </p:spPr>
      </p:pic>
      <p:pic>
        <p:nvPicPr>
          <p:cNvPr id="7" name="Picture 6"/>
          <p:cNvPicPr/>
          <p:nvPr/>
        </p:nvPicPr>
        <p:blipFill rotWithShape="1">
          <a:blip r:embed="rId2"/>
          <a:srcRect t="44087"/>
          <a:stretch/>
        </p:blipFill>
        <p:spPr>
          <a:xfrm>
            <a:off x="827584" y="5949280"/>
            <a:ext cx="2624971" cy="685166"/>
          </a:xfrm>
          <a:prstGeom prst="rect">
            <a:avLst/>
          </a:prstGeom>
        </p:spPr>
      </p:pic>
      <p:cxnSp>
        <p:nvCxnSpPr>
          <p:cNvPr id="8" name="Straight Connector 7"/>
          <p:cNvCxnSpPr/>
          <p:nvPr/>
        </p:nvCxnSpPr>
        <p:spPr>
          <a:xfrm>
            <a:off x="755576" y="5877272"/>
            <a:ext cx="7776864" cy="0"/>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55576" y="886766"/>
            <a:ext cx="7632848" cy="3877985"/>
          </a:xfrm>
          <a:prstGeom prst="rect">
            <a:avLst/>
          </a:prstGeom>
          <a:noFill/>
        </p:spPr>
        <p:txBody>
          <a:bodyPr wrap="square" rtlCol="0">
            <a:spAutoFit/>
          </a:bodyPr>
          <a:lstStyle/>
          <a:p>
            <a:pPr algn="ctr"/>
            <a:endParaRPr lang="pt-PT" sz="1600" b="1" i="1" dirty="0">
              <a:latin typeface="Verdana" panose="020B0604030504040204" pitchFamily="34" charset="0"/>
              <a:ea typeface="Verdana" panose="020B0604030504040204" pitchFamily="34" charset="0"/>
              <a:cs typeface="Verdana" panose="020B0604030504040204" pitchFamily="34" charset="0"/>
            </a:endParaRPr>
          </a:p>
          <a:p>
            <a:pPr algn="ctr"/>
            <a:endParaRPr lang="pt-PT" sz="1600" b="1" i="1" dirty="0">
              <a:latin typeface="Verdana" panose="020B0604030504040204" pitchFamily="34" charset="0"/>
              <a:ea typeface="Verdana" panose="020B0604030504040204" pitchFamily="34" charset="0"/>
              <a:cs typeface="Verdana" panose="020B0604030504040204" pitchFamily="34" charset="0"/>
            </a:endParaRPr>
          </a:p>
          <a:p>
            <a:pPr algn="ctr"/>
            <a:r>
              <a:rPr lang="pt-PT" sz="1600" b="1" i="1" dirty="0" err="1">
                <a:latin typeface="Verdana" panose="020B0604030504040204" pitchFamily="34" charset="0"/>
                <a:ea typeface="Verdana" panose="020B0604030504040204" pitchFamily="34" charset="0"/>
                <a:cs typeface="Verdana" panose="020B0604030504040204" pitchFamily="34" charset="0"/>
              </a:rPr>
              <a:t>From</a:t>
            </a:r>
            <a:r>
              <a:rPr lang="pt-PT" sz="1600" b="1" i="1" dirty="0">
                <a:latin typeface="Verdana" panose="020B0604030504040204" pitchFamily="34" charset="0"/>
                <a:ea typeface="Verdana" panose="020B0604030504040204" pitchFamily="34" charset="0"/>
                <a:cs typeface="Verdana" panose="020B0604030504040204" pitchFamily="34" charset="0"/>
              </a:rPr>
              <a:t> </a:t>
            </a:r>
            <a:r>
              <a:rPr lang="pt-PT" sz="1600" b="1" i="1" dirty="0" err="1">
                <a:latin typeface="Verdana" panose="020B0604030504040204" pitchFamily="34" charset="0"/>
                <a:ea typeface="Verdana" panose="020B0604030504040204" pitchFamily="34" charset="0"/>
                <a:cs typeface="Verdana" panose="020B0604030504040204" pitchFamily="34" charset="0"/>
              </a:rPr>
              <a:t>Fossil</a:t>
            </a:r>
            <a:r>
              <a:rPr lang="pt-PT" sz="1600" b="1" i="1" dirty="0">
                <a:latin typeface="Verdana" panose="020B0604030504040204" pitchFamily="34" charset="0"/>
                <a:ea typeface="Verdana" panose="020B0604030504040204" pitchFamily="34" charset="0"/>
                <a:cs typeface="Verdana" panose="020B0604030504040204" pitchFamily="34" charset="0"/>
              </a:rPr>
              <a:t> To </a:t>
            </a:r>
            <a:r>
              <a:rPr lang="pt-PT" sz="1600" b="1" i="1" dirty="0" err="1">
                <a:latin typeface="Verdana" panose="020B0604030504040204" pitchFamily="34" charset="0"/>
                <a:ea typeface="Verdana" panose="020B0604030504040204" pitchFamily="34" charset="0"/>
                <a:cs typeface="Verdana" panose="020B0604030504040204" pitchFamily="34" charset="0"/>
              </a:rPr>
              <a:t>Forest</a:t>
            </a:r>
            <a:r>
              <a:rPr lang="pt-PT" sz="1600" b="1" i="1" dirty="0">
                <a:latin typeface="Verdana" panose="020B0604030504040204" pitchFamily="34" charset="0"/>
                <a:ea typeface="Verdana" panose="020B0604030504040204" pitchFamily="34" charset="0"/>
                <a:cs typeface="Verdana" panose="020B0604030504040204" pitchFamily="34" charset="0"/>
              </a:rPr>
              <a:t> – Embalagem e Produtos Sustentáveis para a Substituição do Plástico </a:t>
            </a:r>
            <a:r>
              <a:rPr lang="pt-PT" sz="1600" b="1" i="1" dirty="0" err="1">
                <a:latin typeface="Verdana" panose="020B0604030504040204" pitchFamily="34" charset="0"/>
                <a:ea typeface="Verdana" panose="020B0604030504040204" pitchFamily="34" charset="0"/>
                <a:cs typeface="Verdana" panose="020B0604030504040204" pitchFamily="34" charset="0"/>
              </a:rPr>
              <a:t>Fossil</a:t>
            </a:r>
            <a:endParaRPr lang="pt-PT" sz="1600" b="1" i="1" dirty="0">
              <a:latin typeface="Verdana" panose="020B0604030504040204" pitchFamily="34" charset="0"/>
              <a:ea typeface="Verdana" panose="020B0604030504040204" pitchFamily="34" charset="0"/>
              <a:cs typeface="Verdana" panose="020B0604030504040204" pitchFamily="34" charset="0"/>
            </a:endParaRPr>
          </a:p>
          <a:p>
            <a:r>
              <a:rPr lang="pt-PT" sz="1400" b="1" dirty="0">
                <a:latin typeface="Verdana" panose="020B0604030504040204" pitchFamily="34" charset="0"/>
                <a:ea typeface="Verdana" panose="020B0604030504040204" pitchFamily="34" charset="0"/>
                <a:cs typeface="Verdana" panose="020B0604030504040204" pitchFamily="34" charset="0"/>
              </a:rPr>
              <a:t>Duração: 51</a:t>
            </a:r>
            <a:r>
              <a:rPr lang="pt-PT" sz="1400" dirty="0">
                <a:latin typeface="Verdana" panose="020B0604030504040204" pitchFamily="34" charset="0"/>
                <a:ea typeface="Verdana" panose="020B0604030504040204" pitchFamily="34" charset="0"/>
                <a:cs typeface="Verdana" panose="020B0604030504040204" pitchFamily="34" charset="0"/>
              </a:rPr>
              <a:t> meses (01.10.2021 - 31.12.2025)</a:t>
            </a:r>
          </a:p>
          <a:p>
            <a:endParaRPr lang="pt-PT" sz="1400" b="1" dirty="0">
              <a:latin typeface="Verdana" panose="020B0604030504040204" pitchFamily="34" charset="0"/>
              <a:ea typeface="Verdana" panose="020B0604030504040204" pitchFamily="34" charset="0"/>
              <a:cs typeface="Verdana" panose="020B0604030504040204" pitchFamily="34" charset="0"/>
            </a:endParaRPr>
          </a:p>
          <a:p>
            <a:pPr algn="just"/>
            <a:r>
              <a:rPr lang="pt-PT" sz="1400" b="1" dirty="0">
                <a:latin typeface="Verdana" panose="020B0604030504040204" pitchFamily="34" charset="0"/>
                <a:ea typeface="Verdana" panose="020B0604030504040204" pitchFamily="34" charset="0"/>
                <a:cs typeface="Verdana" panose="020B0604030504040204" pitchFamily="34" charset="0"/>
              </a:rPr>
              <a:t>Objetivos: </a:t>
            </a:r>
            <a:r>
              <a:rPr lang="pt-PT" sz="1800" dirty="0">
                <a:effectLst/>
                <a:latin typeface="Calibri" panose="020F0502020204030204" pitchFamily="34" charset="0"/>
                <a:ea typeface="Calibri" panose="020F0502020204030204" pitchFamily="34" charset="0"/>
                <a:cs typeface="Times New Roman" panose="02020603050405020304" pitchFamily="18" charset="0"/>
              </a:rPr>
              <a:t>O Pacto de Inovação «</a:t>
            </a:r>
            <a:r>
              <a:rPr lang="pt-PT" sz="1800" dirty="0" err="1">
                <a:effectLst/>
                <a:latin typeface="Calibri" panose="020F0502020204030204" pitchFamily="34" charset="0"/>
                <a:ea typeface="Calibri" panose="020F0502020204030204" pitchFamily="34" charset="0"/>
                <a:cs typeface="Times New Roman" panose="02020603050405020304" pitchFamily="18" charset="0"/>
              </a:rPr>
              <a:t>From</a:t>
            </a:r>
            <a:r>
              <a:rPr lang="pt-PT" sz="1800" dirty="0">
                <a:effectLst/>
                <a:latin typeface="Calibri" panose="020F0502020204030204" pitchFamily="34" charset="0"/>
                <a:ea typeface="Calibri" panose="020F0502020204030204" pitchFamily="34" charset="0"/>
                <a:cs typeface="Times New Roman" panose="02020603050405020304" pitchFamily="18" charset="0"/>
              </a:rPr>
              <a:t> </a:t>
            </a:r>
            <a:r>
              <a:rPr lang="pt-PT" sz="1800" dirty="0" err="1">
                <a:effectLst/>
                <a:latin typeface="Calibri" panose="020F0502020204030204" pitchFamily="34" charset="0"/>
                <a:ea typeface="Calibri" panose="020F0502020204030204" pitchFamily="34" charset="0"/>
                <a:cs typeface="Times New Roman" panose="02020603050405020304" pitchFamily="18" charset="0"/>
              </a:rPr>
              <a:t>Fossil</a:t>
            </a:r>
            <a:r>
              <a:rPr lang="pt-PT" sz="1800" dirty="0">
                <a:effectLst/>
                <a:latin typeface="Calibri" panose="020F0502020204030204" pitchFamily="34" charset="0"/>
                <a:ea typeface="Calibri" panose="020F0502020204030204" pitchFamily="34" charset="0"/>
                <a:cs typeface="Times New Roman" panose="02020603050405020304" pitchFamily="18" charset="0"/>
              </a:rPr>
              <a:t> to </a:t>
            </a:r>
            <a:r>
              <a:rPr lang="pt-PT" sz="1800" dirty="0" err="1">
                <a:effectLst/>
                <a:latin typeface="Calibri" panose="020F0502020204030204" pitchFamily="34" charset="0"/>
                <a:ea typeface="Calibri" panose="020F0502020204030204" pitchFamily="34" charset="0"/>
                <a:cs typeface="Times New Roman" panose="02020603050405020304" pitchFamily="18" charset="0"/>
              </a:rPr>
              <a:t>Forest</a:t>
            </a:r>
            <a:r>
              <a:rPr lang="pt-PT" sz="1800" dirty="0">
                <a:effectLst/>
                <a:latin typeface="Calibri" panose="020F0502020204030204" pitchFamily="34" charset="0"/>
                <a:ea typeface="Calibri" panose="020F0502020204030204" pitchFamily="34" charset="0"/>
                <a:cs typeface="Times New Roman" panose="02020603050405020304" pitchFamily="18" charset="0"/>
              </a:rPr>
              <a:t>» visa o desenvolvimento de embalagens e produtos à base de celulose para a substituição de plásticos fósseis. O desenvolvimento e produção destas soluções, será possível através de atividades de I&amp;D, que incluem tarefas relacionadas com o desenvolvimento de protótipos, e a sua posterior industrialização </a:t>
            </a:r>
            <a:r>
              <a:rPr lang="pt-PT" dirty="0"/>
              <a:t>(em contexto industrial) das soluções desenvolvidas e aprovadas</a:t>
            </a:r>
            <a:r>
              <a:rPr lang="pt-PT" sz="1800" dirty="0">
                <a:effectLst/>
                <a:latin typeface="Calibri" panose="020F0502020204030204" pitchFamily="34" charset="0"/>
                <a:ea typeface="Calibri" panose="020F0502020204030204" pitchFamily="34" charset="0"/>
                <a:cs typeface="Times New Roman" panose="02020603050405020304" pitchFamily="18" charset="0"/>
              </a:rPr>
              <a:t>.</a:t>
            </a:r>
            <a:endParaRPr lang="pt-PT" dirty="0">
              <a:latin typeface="Calibri" panose="020F0502020204030204" pitchFamily="34" charset="0"/>
              <a:ea typeface="Verdana" panose="020B0604030504040204" pitchFamily="34" charset="0"/>
              <a:cs typeface="Times New Roman" panose="02020603050405020304" pitchFamily="18" charset="0"/>
            </a:endParaRPr>
          </a:p>
          <a:p>
            <a:pPr algn="just"/>
            <a:endParaRPr lang="pt-PT" sz="1400" dirty="0">
              <a:latin typeface="Verdana" panose="020B0604030504040204" pitchFamily="34" charset="0"/>
              <a:ea typeface="Verdana" panose="020B0604030504040204" pitchFamily="34" charset="0"/>
              <a:cs typeface="Verdana" panose="020B0604030504040204" pitchFamily="34" charset="0"/>
            </a:endParaRPr>
          </a:p>
          <a:p>
            <a:pPr algn="just"/>
            <a:r>
              <a:rPr lang="pt-PT" sz="1400" b="1" dirty="0">
                <a:latin typeface="Verdana" panose="020B0604030504040204" pitchFamily="34" charset="0"/>
                <a:ea typeface="Verdana" panose="020B0604030504040204" pitchFamily="34" charset="0"/>
              </a:rPr>
              <a:t>Ficha do Projeto</a:t>
            </a:r>
            <a:r>
              <a:rPr lang="pt-PT" b="1" dirty="0">
                <a:solidFill>
                  <a:srgbClr val="284940"/>
                </a:solidFill>
                <a:latin typeface="Aeonik-Bold"/>
                <a:ea typeface="Verdana" panose="020B0604030504040204" pitchFamily="34" charset="0"/>
                <a:cs typeface="Verdana" panose="020B0604030504040204" pitchFamily="34" charset="0"/>
              </a:rPr>
              <a:t>: </a:t>
            </a:r>
            <a:r>
              <a:rPr lang="pt-PT" sz="1600" b="1" dirty="0">
                <a:solidFill>
                  <a:srgbClr val="284940"/>
                </a:solidFill>
                <a:latin typeface="Aeonik-Bold"/>
                <a:ea typeface="Verdana" panose="020B0604030504040204" pitchFamily="34" charset="0"/>
                <a:cs typeface="Verdana" panose="020B0604030504040204" pitchFamily="34" charset="0"/>
                <a:hlinkClick r:id="rId3"/>
              </a:rPr>
              <a:t>https://www.thenavigatorcompany.com/Projetos/PRR/Projetos-PRR</a:t>
            </a:r>
            <a:endParaRPr lang="pt-PT" sz="1600" b="1" dirty="0">
              <a:solidFill>
                <a:srgbClr val="284940"/>
              </a:solidFill>
              <a:latin typeface="Aeonik-Bold"/>
              <a:ea typeface="Verdana" panose="020B0604030504040204" pitchFamily="34" charset="0"/>
              <a:cs typeface="Verdana" panose="020B0604030504040204" pitchFamily="34" charset="0"/>
            </a:endParaRPr>
          </a:p>
        </p:txBody>
      </p:sp>
      <p:pic>
        <p:nvPicPr>
          <p:cNvPr id="9" name="Picture 8"/>
          <p:cNvPicPr/>
          <p:nvPr/>
        </p:nvPicPr>
        <p:blipFill>
          <a:blip r:embed="rId4" cstate="print">
            <a:extLst>
              <a:ext uri="{28A0092B-C50C-407E-A947-70E740481C1C}">
                <a14:useLocalDpi xmlns:a14="http://schemas.microsoft.com/office/drawing/2010/main" val="0"/>
              </a:ext>
            </a:extLst>
          </a:blip>
          <a:stretch>
            <a:fillRect/>
          </a:stretch>
        </p:blipFill>
        <p:spPr>
          <a:xfrm>
            <a:off x="827584" y="404664"/>
            <a:ext cx="3474085" cy="767080"/>
          </a:xfrm>
          <a:prstGeom prst="rect">
            <a:avLst/>
          </a:prstGeom>
        </p:spPr>
      </p:pic>
      <p:sp>
        <p:nvSpPr>
          <p:cNvPr id="3"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sp>
        <p:nvSpPr>
          <p:cNvPr id="4" name="Rectangle 7"/>
          <p:cNvSpPr>
            <a:spLocks noChangeArrowheads="1"/>
          </p:cNvSpPr>
          <p:nvPr/>
        </p:nvSpPr>
        <p:spPr bwMode="auto">
          <a:xfrm>
            <a:off x="709960" y="4715852"/>
            <a:ext cx="75344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pt-PT" sz="12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itchFamily="18" charset="0"/>
              </a:rPr>
              <a:t>Programa de Financiamento: </a:t>
            </a:r>
            <a:r>
              <a:rPr lang="pt-PT" altLang="pt-PT" sz="1200" b="1" dirty="0">
                <a:latin typeface="Verdana" panose="020B0604030504040204" pitchFamily="34" charset="0"/>
                <a:ea typeface="Verdana" panose="020B0604030504040204" pitchFamily="34" charset="0"/>
                <a:cs typeface="Times New Roman" pitchFamily="18" charset="0"/>
                <a:hlinkClick r:id="rId5"/>
              </a:rPr>
              <a:t>WWW</a:t>
            </a:r>
            <a:r>
              <a:rPr kumimoji="0" lang="pt-PT" altLang="pt-PT" sz="12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itchFamily="18" charset="0"/>
                <a:hlinkClick r:id="rId5"/>
              </a:rPr>
              <a:t>.</a:t>
            </a:r>
            <a:r>
              <a:rPr lang="pt-PT" sz="1800" b="1" i="0" u="none" strike="noStrike" baseline="0" dirty="0">
                <a:solidFill>
                  <a:srgbClr val="00473D"/>
                </a:solidFill>
                <a:latin typeface="Aeonik-Bold"/>
                <a:hlinkClick r:id="rId5"/>
              </a:rPr>
              <a:t>recuperarportugal.gov.pt</a:t>
            </a:r>
            <a:r>
              <a:rPr lang="pt-PT" sz="1800" b="1" i="0" u="none" strike="noStrike" baseline="0" dirty="0">
                <a:solidFill>
                  <a:srgbClr val="00473D"/>
                </a:solidFill>
                <a:latin typeface="Aeonik-Bold"/>
              </a:rPr>
              <a:t>  </a:t>
            </a:r>
            <a:endParaRPr kumimoji="0" lang="pt-PT" altLang="pt-PT" sz="20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Arial" pitchFamily="34" charset="0"/>
            </a:endParaRPr>
          </a:p>
        </p:txBody>
      </p:sp>
      <p:pic>
        <p:nvPicPr>
          <p:cNvPr id="5" name="Picture 4">
            <a:extLst>
              <a:ext uri="{FF2B5EF4-FFF2-40B4-BE49-F238E27FC236}">
                <a16:creationId xmlns:a16="http://schemas.microsoft.com/office/drawing/2014/main" id="{8E611A0B-BE64-8E3F-7F04-73D6E0D7B98F}"/>
              </a:ext>
            </a:extLst>
          </p:cNvPr>
          <p:cNvPicPr>
            <a:picLocks noChangeAspect="1"/>
          </p:cNvPicPr>
          <p:nvPr/>
        </p:nvPicPr>
        <p:blipFill>
          <a:blip r:embed="rId6"/>
          <a:stretch>
            <a:fillRect/>
          </a:stretch>
        </p:blipFill>
        <p:spPr>
          <a:xfrm>
            <a:off x="1448864" y="5015257"/>
            <a:ext cx="6246272" cy="862015"/>
          </a:xfrm>
          <a:prstGeom prst="rect">
            <a:avLst/>
          </a:prstGeom>
        </p:spPr>
      </p:pic>
    </p:spTree>
    <p:extLst>
      <p:ext uri="{BB962C8B-B14F-4D97-AF65-F5344CB8AC3E}">
        <p14:creationId xmlns:p14="http://schemas.microsoft.com/office/powerpoint/2010/main" val="1394319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p:cNvPicPr/>
          <p:nvPr/>
        </p:nvPicPr>
        <p:blipFill rotWithShape="1">
          <a:blip r:embed="rId2"/>
          <a:srcRect b="73519"/>
          <a:stretch/>
        </p:blipFill>
        <p:spPr>
          <a:xfrm>
            <a:off x="5331405" y="5992421"/>
            <a:ext cx="3201035" cy="460915"/>
          </a:xfrm>
          <a:prstGeom prst="rect">
            <a:avLst/>
          </a:prstGeom>
        </p:spPr>
      </p:pic>
      <p:pic>
        <p:nvPicPr>
          <p:cNvPr id="7" name="Picture 6"/>
          <p:cNvPicPr/>
          <p:nvPr/>
        </p:nvPicPr>
        <p:blipFill rotWithShape="1">
          <a:blip r:embed="rId2"/>
          <a:srcRect t="44087"/>
          <a:stretch/>
        </p:blipFill>
        <p:spPr>
          <a:xfrm>
            <a:off x="827584" y="5949280"/>
            <a:ext cx="2624971" cy="685166"/>
          </a:xfrm>
          <a:prstGeom prst="rect">
            <a:avLst/>
          </a:prstGeom>
        </p:spPr>
      </p:pic>
      <p:cxnSp>
        <p:nvCxnSpPr>
          <p:cNvPr id="8" name="Straight Connector 7"/>
          <p:cNvCxnSpPr/>
          <p:nvPr/>
        </p:nvCxnSpPr>
        <p:spPr>
          <a:xfrm>
            <a:off x="755576" y="5877272"/>
            <a:ext cx="7776864" cy="0"/>
          </a:xfrm>
          <a:prstGeom prst="line">
            <a:avLst/>
          </a:prstGeom>
          <a:ln w="19050" cmpd="sng">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755576" y="886766"/>
            <a:ext cx="7632848" cy="3970318"/>
          </a:xfrm>
          <a:prstGeom prst="rect">
            <a:avLst/>
          </a:prstGeom>
          <a:noFill/>
        </p:spPr>
        <p:txBody>
          <a:bodyPr wrap="square" rtlCol="0">
            <a:spAutoFit/>
          </a:bodyPr>
          <a:lstStyle/>
          <a:p>
            <a:pPr algn="ctr"/>
            <a:endParaRPr lang="pt-PT" sz="1600" b="1" i="1" dirty="0">
              <a:latin typeface="Verdana" panose="020B0604030504040204" pitchFamily="34" charset="0"/>
              <a:ea typeface="Verdana" panose="020B0604030504040204" pitchFamily="34" charset="0"/>
              <a:cs typeface="Verdana" panose="020B0604030504040204" pitchFamily="34" charset="0"/>
            </a:endParaRPr>
          </a:p>
          <a:p>
            <a:pPr algn="ctr"/>
            <a:endParaRPr lang="pt-PT" sz="1600" b="1" i="1" dirty="0">
              <a:latin typeface="Verdana" panose="020B0604030504040204" pitchFamily="34" charset="0"/>
              <a:ea typeface="Verdana" panose="020B0604030504040204" pitchFamily="34" charset="0"/>
              <a:cs typeface="Verdana" panose="020B0604030504040204" pitchFamily="34" charset="0"/>
            </a:endParaRPr>
          </a:p>
          <a:p>
            <a:pPr algn="ctr"/>
            <a:r>
              <a:rPr lang="pt-PT" sz="1600" b="1" i="1" dirty="0" err="1">
                <a:latin typeface="Verdana" panose="020B0604030504040204" pitchFamily="34" charset="0"/>
                <a:ea typeface="Verdana" panose="020B0604030504040204" pitchFamily="34" charset="0"/>
                <a:cs typeface="Verdana" panose="020B0604030504040204" pitchFamily="34" charset="0"/>
              </a:rPr>
              <a:t>From</a:t>
            </a:r>
            <a:r>
              <a:rPr lang="pt-PT" sz="1600" b="1" i="1" dirty="0">
                <a:latin typeface="Verdana" panose="020B0604030504040204" pitchFamily="34" charset="0"/>
                <a:ea typeface="Verdana" panose="020B0604030504040204" pitchFamily="34" charset="0"/>
                <a:cs typeface="Verdana" panose="020B0604030504040204" pitchFamily="34" charset="0"/>
              </a:rPr>
              <a:t> </a:t>
            </a:r>
            <a:r>
              <a:rPr lang="pt-PT" sz="1600" b="1" i="1" dirty="0" err="1">
                <a:latin typeface="Verdana" panose="020B0604030504040204" pitchFamily="34" charset="0"/>
                <a:ea typeface="Verdana" panose="020B0604030504040204" pitchFamily="34" charset="0"/>
                <a:cs typeface="Verdana" panose="020B0604030504040204" pitchFamily="34" charset="0"/>
              </a:rPr>
              <a:t>Fossil</a:t>
            </a:r>
            <a:r>
              <a:rPr lang="pt-PT" sz="1600" b="1" i="1" dirty="0">
                <a:latin typeface="Verdana" panose="020B0604030504040204" pitchFamily="34" charset="0"/>
                <a:ea typeface="Verdana" panose="020B0604030504040204" pitchFamily="34" charset="0"/>
                <a:cs typeface="Verdana" panose="020B0604030504040204" pitchFamily="34" charset="0"/>
              </a:rPr>
              <a:t> To </a:t>
            </a:r>
            <a:r>
              <a:rPr lang="pt-PT" sz="1600" b="1" i="1" dirty="0" err="1">
                <a:latin typeface="Verdana" panose="020B0604030504040204" pitchFamily="34" charset="0"/>
                <a:ea typeface="Verdana" panose="020B0604030504040204" pitchFamily="34" charset="0"/>
                <a:cs typeface="Verdana" panose="020B0604030504040204" pitchFamily="34" charset="0"/>
              </a:rPr>
              <a:t>Forest</a:t>
            </a:r>
            <a:r>
              <a:rPr lang="pt-PT" sz="1600" b="1" i="1" dirty="0">
                <a:latin typeface="Verdana" panose="020B0604030504040204" pitchFamily="34" charset="0"/>
                <a:ea typeface="Verdana" panose="020B0604030504040204" pitchFamily="34" charset="0"/>
                <a:cs typeface="Verdana" panose="020B0604030504040204" pitchFamily="34" charset="0"/>
              </a:rPr>
              <a:t> – Embalagem e Produtos Sustentáveis para a Substituição do Plástico </a:t>
            </a:r>
            <a:r>
              <a:rPr lang="pt-PT" sz="1600" b="1" i="1" dirty="0" err="1">
                <a:latin typeface="Verdana" panose="020B0604030504040204" pitchFamily="34" charset="0"/>
                <a:ea typeface="Verdana" panose="020B0604030504040204" pitchFamily="34" charset="0"/>
                <a:cs typeface="Verdana" panose="020B0604030504040204" pitchFamily="34" charset="0"/>
              </a:rPr>
              <a:t>Fossil</a:t>
            </a:r>
            <a:endParaRPr lang="pt-PT" sz="1600" b="1" i="1" dirty="0">
              <a:latin typeface="Verdana" panose="020B0604030504040204" pitchFamily="34" charset="0"/>
              <a:ea typeface="Verdana" panose="020B0604030504040204" pitchFamily="34" charset="0"/>
              <a:cs typeface="Verdana" panose="020B0604030504040204" pitchFamily="34" charset="0"/>
            </a:endParaRPr>
          </a:p>
          <a:p>
            <a:r>
              <a:rPr lang="pt-PT" sz="1400" b="1" dirty="0" err="1">
                <a:latin typeface="Verdana" panose="020B0604030504040204" pitchFamily="34" charset="0"/>
                <a:ea typeface="Verdana" panose="020B0604030504040204" pitchFamily="34" charset="0"/>
                <a:cs typeface="Verdana" panose="020B0604030504040204" pitchFamily="34" charset="0"/>
              </a:rPr>
              <a:t>Duration</a:t>
            </a:r>
            <a:r>
              <a:rPr lang="pt-PT" sz="1400" b="1" dirty="0">
                <a:latin typeface="Verdana" panose="020B0604030504040204" pitchFamily="34" charset="0"/>
                <a:ea typeface="Verdana" panose="020B0604030504040204" pitchFamily="34" charset="0"/>
                <a:cs typeface="Verdana" panose="020B0604030504040204" pitchFamily="34" charset="0"/>
              </a:rPr>
              <a:t>: 51</a:t>
            </a:r>
            <a:r>
              <a:rPr lang="pt-PT" sz="1400" dirty="0">
                <a:latin typeface="Verdana" panose="020B0604030504040204" pitchFamily="34" charset="0"/>
                <a:ea typeface="Verdana" panose="020B0604030504040204" pitchFamily="34" charset="0"/>
                <a:cs typeface="Verdana" panose="020B0604030504040204" pitchFamily="34" charset="0"/>
              </a:rPr>
              <a:t> </a:t>
            </a:r>
            <a:r>
              <a:rPr lang="pt-PT" sz="1400" dirty="0" err="1">
                <a:latin typeface="Verdana" panose="020B0604030504040204" pitchFamily="34" charset="0"/>
                <a:ea typeface="Verdana" panose="020B0604030504040204" pitchFamily="34" charset="0"/>
                <a:cs typeface="Verdana" panose="020B0604030504040204" pitchFamily="34" charset="0"/>
              </a:rPr>
              <a:t>months</a:t>
            </a:r>
            <a:r>
              <a:rPr lang="pt-PT" sz="1400" dirty="0">
                <a:latin typeface="Verdana" panose="020B0604030504040204" pitchFamily="34" charset="0"/>
                <a:ea typeface="Verdana" panose="020B0604030504040204" pitchFamily="34" charset="0"/>
                <a:cs typeface="Verdana" panose="020B0604030504040204" pitchFamily="34" charset="0"/>
              </a:rPr>
              <a:t> (01.10.2021 - 31.12.2025)</a:t>
            </a:r>
          </a:p>
          <a:p>
            <a:endParaRPr lang="pt-PT" sz="1400" b="1" dirty="0">
              <a:latin typeface="Verdana" panose="020B0604030504040204" pitchFamily="34" charset="0"/>
              <a:ea typeface="Verdana" panose="020B0604030504040204" pitchFamily="34" charset="0"/>
              <a:cs typeface="Verdana" panose="020B0604030504040204" pitchFamily="34" charset="0"/>
            </a:endParaRPr>
          </a:p>
          <a:p>
            <a:pPr algn="just"/>
            <a:r>
              <a:rPr lang="pt-PT" sz="1400" b="1" dirty="0" err="1">
                <a:latin typeface="Verdana" panose="020B0604030504040204" pitchFamily="34" charset="0"/>
                <a:ea typeface="Verdana" panose="020B0604030504040204" pitchFamily="34" charset="0"/>
                <a:cs typeface="Verdana" panose="020B0604030504040204" pitchFamily="34" charset="0"/>
              </a:rPr>
              <a:t>Goals</a:t>
            </a:r>
            <a:r>
              <a:rPr lang="pt-PT" sz="1400" b="1" dirty="0">
                <a:latin typeface="Verdana" panose="020B0604030504040204" pitchFamily="34" charset="0"/>
                <a:ea typeface="Verdana" panose="020B0604030504040204" pitchFamily="34" charset="0"/>
                <a:cs typeface="Verdana" panose="020B0604030504040204" pitchFamily="34"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Innovation Pact </a:t>
            </a:r>
            <a:r>
              <a:rPr lang="pt-PT" sz="1800" dirty="0">
                <a:effectLst/>
                <a:latin typeface="Calibri" panose="020F0502020204030204" pitchFamily="34" charset="0"/>
                <a:ea typeface="Calibri" panose="020F0502020204030204" pitchFamily="34" charset="0"/>
                <a:cs typeface="Times New Roman" panose="02020603050405020304" pitchFamily="18" charset="0"/>
              </a:rPr>
              <a:t>«</a:t>
            </a:r>
            <a:r>
              <a:rPr lang="pt-PT" sz="1800" dirty="0" err="1">
                <a:effectLst/>
                <a:latin typeface="Calibri" panose="020F0502020204030204" pitchFamily="34" charset="0"/>
                <a:ea typeface="Calibri" panose="020F0502020204030204" pitchFamily="34" charset="0"/>
                <a:cs typeface="Times New Roman" panose="02020603050405020304" pitchFamily="18" charset="0"/>
              </a:rPr>
              <a:t>From</a:t>
            </a:r>
            <a:r>
              <a:rPr lang="pt-PT" sz="1800" dirty="0">
                <a:effectLst/>
                <a:latin typeface="Calibri" panose="020F0502020204030204" pitchFamily="34" charset="0"/>
                <a:ea typeface="Calibri" panose="020F0502020204030204" pitchFamily="34" charset="0"/>
                <a:cs typeface="Times New Roman" panose="02020603050405020304" pitchFamily="18" charset="0"/>
              </a:rPr>
              <a:t> </a:t>
            </a:r>
            <a:r>
              <a:rPr lang="pt-PT" sz="1800" dirty="0" err="1">
                <a:effectLst/>
                <a:latin typeface="Calibri" panose="020F0502020204030204" pitchFamily="34" charset="0"/>
                <a:ea typeface="Calibri" panose="020F0502020204030204" pitchFamily="34" charset="0"/>
                <a:cs typeface="Times New Roman" panose="02020603050405020304" pitchFamily="18" charset="0"/>
              </a:rPr>
              <a:t>Fossil</a:t>
            </a:r>
            <a:r>
              <a:rPr lang="pt-PT" sz="1800" dirty="0">
                <a:effectLst/>
                <a:latin typeface="Calibri" panose="020F0502020204030204" pitchFamily="34" charset="0"/>
                <a:ea typeface="Calibri" panose="020F0502020204030204" pitchFamily="34" charset="0"/>
                <a:cs typeface="Times New Roman" panose="02020603050405020304" pitchFamily="18" charset="0"/>
              </a:rPr>
              <a:t> to </a:t>
            </a:r>
            <a:r>
              <a:rPr lang="pt-PT" sz="1800" dirty="0" err="1">
                <a:effectLst/>
                <a:latin typeface="Calibri" panose="020F0502020204030204" pitchFamily="34" charset="0"/>
                <a:ea typeface="Calibri" panose="020F0502020204030204" pitchFamily="34" charset="0"/>
                <a:cs typeface="Times New Roman" panose="02020603050405020304" pitchFamily="18" charset="0"/>
              </a:rPr>
              <a:t>Forest</a:t>
            </a:r>
            <a:r>
              <a:rPr lang="pt-PT" sz="18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is aimed at developing cellulose-based packaging and products to replace fossil-based plastics. The development and production of these solutions will be possible through R&amp;D activities, which include tasks related to the development of prototypes, and their subsequent industrialization, involving the production, in an industrial context, of the evolved and approved solutions in the action lines outlined in this agenda.</a:t>
            </a:r>
          </a:p>
          <a:p>
            <a:pPr algn="just"/>
            <a:endParaRPr lang="pt-PT" sz="1600" dirty="0">
              <a:latin typeface="Verdana" panose="020B0604030504040204" pitchFamily="34" charset="0"/>
              <a:ea typeface="Verdana" panose="020B0604030504040204" pitchFamily="34" charset="0"/>
              <a:cs typeface="Verdana" panose="020B0604030504040204" pitchFamily="34" charset="0"/>
            </a:endParaRPr>
          </a:p>
          <a:p>
            <a:pPr algn="just"/>
            <a:r>
              <a:rPr lang="pt-PT" sz="1400" b="1" dirty="0">
                <a:latin typeface="Verdana" panose="020B0604030504040204" pitchFamily="34" charset="0"/>
                <a:ea typeface="Verdana" panose="020B0604030504040204" pitchFamily="34" charset="0"/>
              </a:rPr>
              <a:t>Project </a:t>
            </a:r>
            <a:r>
              <a:rPr lang="pt-PT" sz="1400" b="1" dirty="0" err="1">
                <a:latin typeface="Verdana" panose="020B0604030504040204" pitchFamily="34" charset="0"/>
                <a:ea typeface="Verdana" panose="020B0604030504040204" pitchFamily="34" charset="0"/>
              </a:rPr>
              <a:t>Sheet</a:t>
            </a:r>
            <a:r>
              <a:rPr lang="pt-PT" sz="1400" b="1" dirty="0">
                <a:latin typeface="Verdana" panose="020B0604030504040204" pitchFamily="34" charset="0"/>
                <a:ea typeface="Verdana" panose="020B0604030504040204" pitchFamily="34" charset="0"/>
              </a:rPr>
              <a:t> </a:t>
            </a:r>
            <a:r>
              <a:rPr lang="pt-PT" b="1" dirty="0">
                <a:solidFill>
                  <a:srgbClr val="284940"/>
                </a:solidFill>
                <a:latin typeface="Aeonik-Bold"/>
                <a:ea typeface="Verdana" panose="020B0604030504040204" pitchFamily="34" charset="0"/>
                <a:cs typeface="Verdana" panose="020B0604030504040204" pitchFamily="34" charset="0"/>
              </a:rPr>
              <a:t>: </a:t>
            </a:r>
            <a:r>
              <a:rPr lang="pt-PT" sz="1600" b="1" dirty="0">
                <a:solidFill>
                  <a:srgbClr val="284940"/>
                </a:solidFill>
                <a:latin typeface="Aeonik-Bold"/>
                <a:ea typeface="Verdana" panose="020B0604030504040204" pitchFamily="34" charset="0"/>
                <a:cs typeface="Verdana" panose="020B0604030504040204" pitchFamily="34" charset="0"/>
                <a:hlinkClick r:id="rId3"/>
              </a:rPr>
              <a:t>https://www.thenavigatorcompany.com/Projetos/PRR/Projetos-PRR</a:t>
            </a:r>
            <a:endParaRPr lang="pt-PT" sz="1600" b="1" dirty="0">
              <a:solidFill>
                <a:srgbClr val="284940"/>
              </a:solidFill>
              <a:latin typeface="Aeonik-Bold"/>
              <a:ea typeface="Verdana" panose="020B0604030504040204" pitchFamily="34" charset="0"/>
              <a:cs typeface="Verdana" panose="020B0604030504040204" pitchFamily="34" charset="0"/>
            </a:endParaRPr>
          </a:p>
        </p:txBody>
      </p:sp>
      <p:pic>
        <p:nvPicPr>
          <p:cNvPr id="9" name="Picture 8"/>
          <p:cNvPicPr/>
          <p:nvPr/>
        </p:nvPicPr>
        <p:blipFill>
          <a:blip r:embed="rId4" cstate="print">
            <a:extLst>
              <a:ext uri="{28A0092B-C50C-407E-A947-70E740481C1C}">
                <a14:useLocalDpi xmlns:a14="http://schemas.microsoft.com/office/drawing/2010/main" val="0"/>
              </a:ext>
            </a:extLst>
          </a:blip>
          <a:stretch>
            <a:fillRect/>
          </a:stretch>
        </p:blipFill>
        <p:spPr>
          <a:xfrm>
            <a:off x="827584" y="404664"/>
            <a:ext cx="3474085" cy="767080"/>
          </a:xfrm>
          <a:prstGeom prst="rect">
            <a:avLst/>
          </a:prstGeom>
        </p:spPr>
      </p:pic>
      <p:sp>
        <p:nvSpPr>
          <p:cNvPr id="3" name="Rectangle 6"/>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t-PT"/>
          </a:p>
        </p:txBody>
      </p:sp>
      <p:sp>
        <p:nvSpPr>
          <p:cNvPr id="4" name="Rectangle 7"/>
          <p:cNvSpPr>
            <a:spLocks noChangeArrowheads="1"/>
          </p:cNvSpPr>
          <p:nvPr/>
        </p:nvSpPr>
        <p:spPr bwMode="auto">
          <a:xfrm>
            <a:off x="709960" y="4715852"/>
            <a:ext cx="75344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pt-PT" altLang="pt-PT" sz="12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itchFamily="18" charset="0"/>
              </a:rPr>
              <a:t>Funding </a:t>
            </a:r>
            <a:r>
              <a:rPr kumimoji="0" lang="pt-PT" altLang="pt-PT" sz="1200" b="1" i="0" u="none" strike="noStrike" cap="none" normalizeH="0" baseline="0" dirty="0" err="1">
                <a:ln>
                  <a:noFill/>
                </a:ln>
                <a:solidFill>
                  <a:schemeClr val="tx1"/>
                </a:solidFill>
                <a:effectLst/>
                <a:latin typeface="Verdana" panose="020B0604030504040204" pitchFamily="34" charset="0"/>
                <a:ea typeface="Verdana" panose="020B0604030504040204" pitchFamily="34" charset="0"/>
                <a:cs typeface="Times New Roman" pitchFamily="18" charset="0"/>
              </a:rPr>
              <a:t>Programme</a:t>
            </a:r>
            <a:r>
              <a:rPr kumimoji="0" lang="pt-PT" altLang="pt-PT" sz="12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itchFamily="18" charset="0"/>
              </a:rPr>
              <a:t>: </a:t>
            </a:r>
            <a:r>
              <a:rPr lang="pt-PT" altLang="pt-PT" sz="1200" b="1" dirty="0">
                <a:latin typeface="Verdana" panose="020B0604030504040204" pitchFamily="34" charset="0"/>
                <a:ea typeface="Verdana" panose="020B0604030504040204" pitchFamily="34" charset="0"/>
                <a:cs typeface="Times New Roman" pitchFamily="18" charset="0"/>
                <a:hlinkClick r:id="rId5"/>
              </a:rPr>
              <a:t>WWW</a:t>
            </a:r>
            <a:r>
              <a:rPr kumimoji="0" lang="pt-PT" altLang="pt-PT" sz="1200" b="1"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Times New Roman" pitchFamily="18" charset="0"/>
                <a:hlinkClick r:id="rId5"/>
              </a:rPr>
              <a:t>.</a:t>
            </a:r>
            <a:r>
              <a:rPr lang="pt-PT" sz="1800" b="1" i="0" u="none" strike="noStrike" baseline="0" dirty="0">
                <a:solidFill>
                  <a:srgbClr val="00473D"/>
                </a:solidFill>
                <a:latin typeface="Aeonik-Bold"/>
                <a:hlinkClick r:id="rId5"/>
              </a:rPr>
              <a:t>recuperarportugal.gov.pt</a:t>
            </a:r>
            <a:r>
              <a:rPr lang="pt-PT" sz="1800" b="1" i="0" u="none" strike="noStrike" baseline="0" dirty="0">
                <a:solidFill>
                  <a:srgbClr val="00473D"/>
                </a:solidFill>
                <a:latin typeface="Aeonik-Bold"/>
              </a:rPr>
              <a:t>  </a:t>
            </a:r>
            <a:endParaRPr kumimoji="0" lang="pt-PT" altLang="pt-PT" sz="2000" b="0" i="0" u="none" strike="noStrike" cap="none" normalizeH="0" baseline="0" dirty="0">
              <a:ln>
                <a:noFill/>
              </a:ln>
              <a:solidFill>
                <a:schemeClr val="tx1"/>
              </a:solidFill>
              <a:effectLst/>
              <a:latin typeface="Verdana" panose="020B0604030504040204" pitchFamily="34" charset="0"/>
              <a:ea typeface="Verdana" panose="020B0604030504040204" pitchFamily="34" charset="0"/>
              <a:cs typeface="Arial" pitchFamily="34" charset="0"/>
            </a:endParaRPr>
          </a:p>
        </p:txBody>
      </p:sp>
      <p:pic>
        <p:nvPicPr>
          <p:cNvPr id="5" name="Picture 4">
            <a:extLst>
              <a:ext uri="{FF2B5EF4-FFF2-40B4-BE49-F238E27FC236}">
                <a16:creationId xmlns:a16="http://schemas.microsoft.com/office/drawing/2014/main" id="{8E611A0B-BE64-8E3F-7F04-73D6E0D7B98F}"/>
              </a:ext>
            </a:extLst>
          </p:cNvPr>
          <p:cNvPicPr>
            <a:picLocks noChangeAspect="1"/>
          </p:cNvPicPr>
          <p:nvPr/>
        </p:nvPicPr>
        <p:blipFill>
          <a:blip r:embed="rId6"/>
          <a:stretch>
            <a:fillRect/>
          </a:stretch>
        </p:blipFill>
        <p:spPr>
          <a:xfrm>
            <a:off x="1448864" y="5015257"/>
            <a:ext cx="6246272" cy="862015"/>
          </a:xfrm>
          <a:prstGeom prst="rect">
            <a:avLst/>
          </a:prstGeom>
        </p:spPr>
      </p:pic>
    </p:spTree>
    <p:extLst>
      <p:ext uri="{BB962C8B-B14F-4D97-AF65-F5344CB8AC3E}">
        <p14:creationId xmlns:p14="http://schemas.microsoft.com/office/powerpoint/2010/main" val="18714958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1302</TotalTime>
  <Words>254</Words>
  <Application>Microsoft Office PowerPoint</Application>
  <PresentationFormat>On-screen Show (4:3)</PresentationFormat>
  <Paragraphs>18</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Aeonik-Bold</vt:lpstr>
      <vt:lpstr>Arial</vt:lpstr>
      <vt:lpstr>Calibri</vt:lpstr>
      <vt:lpstr>Verdana</vt:lpstr>
      <vt:lpstr>Office Theme</vt:lpstr>
      <vt:lpstr>PowerPoint Presentation</vt:lpstr>
      <vt:lpstr>PowerPoint Presentation</vt:lpstr>
    </vt:vector>
  </TitlesOfParts>
  <Company>gPS Grupo Portucel Soporcel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Sandra Cristina Pinho</dc:creator>
  <cp:lastModifiedBy>Cindy Sofia Santos Alves Ribeiro Sabença</cp:lastModifiedBy>
  <cp:revision>243</cp:revision>
  <cp:lastPrinted>2022-11-07T17:07:23Z</cp:lastPrinted>
  <dcterms:created xsi:type="dcterms:W3CDTF">2017-06-30T11:47:06Z</dcterms:created>
  <dcterms:modified xsi:type="dcterms:W3CDTF">2024-02-09T11:49:31Z</dcterms:modified>
</cp:coreProperties>
</file>